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notesMasterIdLst>
    <p:notesMasterId r:id="rId41"/>
  </p:notesMasterIdLst>
  <p:sldIdLst>
    <p:sldId id="303" r:id="rId2"/>
    <p:sldId id="301" r:id="rId3"/>
    <p:sldId id="302" r:id="rId4"/>
    <p:sldId id="258" r:id="rId5"/>
    <p:sldId id="256" r:id="rId6"/>
    <p:sldId id="29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67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93" r:id="rId29"/>
    <p:sldId id="294" r:id="rId30"/>
    <p:sldId id="295" r:id="rId31"/>
    <p:sldId id="304" r:id="rId32"/>
    <p:sldId id="296" r:id="rId33"/>
    <p:sldId id="297" r:id="rId34"/>
    <p:sldId id="298" r:id="rId35"/>
    <p:sldId id="299" r:id="rId36"/>
    <p:sldId id="305" r:id="rId37"/>
    <p:sldId id="300" r:id="rId38"/>
    <p:sldId id="306" r:id="rId39"/>
    <p:sldId id="28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5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1"/>
    <p:restoredTop sz="94674"/>
  </p:normalViewPr>
  <p:slideViewPr>
    <p:cSldViewPr snapToGrid="0" snapToObjects="1">
      <p:cViewPr>
        <p:scale>
          <a:sx n="106" d="100"/>
          <a:sy n="106" d="100"/>
        </p:scale>
        <p:origin x="207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F0B2D-45C3-8949-8C96-C133EE9D3861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6DE7-9C1A-5248-8455-63003F5F1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B6DE7-9C1A-5248-8455-63003F5F18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B6DE7-9C1A-5248-8455-63003F5F18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7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8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6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2326" y="2627605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dirty="0" smtClean="0"/>
              <a:t>คุณอยากมีหุ่นแบบไหน?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563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4098" name="Picture 2" descr="https://lh5.googleusercontent.com/FylxzuXdIeHjpRujywwDHV07TUV9mh683TRJwDOMME4ZqTYcZCR4kRwV5MwTlvt1XSTFidG3uGCQVGltuIU8sbH5gisTP-hqTUGlBx59AGsfSSu7bpIr1KrHP7PEhC5Rq4yFqsw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61" y="432486"/>
            <a:ext cx="8994332" cy="10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1I7oOwsbduaPJkQrWab16kMqdbZtX8QhKOAiRGObuULd9YnvX9ZPhBLWwYHc1VmzX9GfVS5SrQcnHG8NG53nIwpuhCJ2ndmULXZUj4ArWH5VNBCJflJqO4MipQTKuyL7Qhv0wcM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61" y="1839207"/>
            <a:ext cx="8990888" cy="11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4RU8nPyVMalVuLboshNsB8k_jgn6dNT1xxw_r3Z10MkQDphfas74yZFPYJ7wL3ikqtSc-PqkQgPsuL03Dk9vqItJEYTLoIBDY8GHgDUsbfmJmVViF8mExs-ZOufXIsUxYKKmR3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61" y="3274118"/>
            <a:ext cx="9004827" cy="113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4.googleusercontent.com/eH1QbpRQrPQtTHmlE_f3_FCUsbqFpCcB81fxnvUlCnuenpbiiM4KmUG3rbWIhz4zh9E98evSNUhhEsiZxFbueKybCbntlGrnrtf29r7HmtL6uM-7EK1Fv-ov0rFH7gBI9XXGQEw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61" y="4677627"/>
            <a:ext cx="9004827" cy="11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5122" name="Picture 2" descr="reate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60" y="679622"/>
            <a:ext cx="9004825" cy="19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port review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60" y="3230208"/>
            <a:ext cx="8994885" cy="22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4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6146" name="Picture 2" descr="elete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11" y="481914"/>
            <a:ext cx="8892448" cy="24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serve servic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11" y="3281481"/>
            <a:ext cx="8892448" cy="10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ncel reservati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11" y="4585560"/>
            <a:ext cx="8892448" cy="155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16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7170" name="Picture 2" descr="egi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5139"/>
            <a:ext cx="7584830" cy="61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8194" name="Picture 2" descr="eset Pass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85" y="246185"/>
            <a:ext cx="6611816" cy="640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8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0242" name="Picture 2" descr="dit Account Inform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38" y="234461"/>
            <a:ext cx="8092954" cy="641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1266" name="Picture 2" descr="reate a serv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61" y="339968"/>
            <a:ext cx="7842739" cy="62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9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2290" name="Picture 2" descr="https://lh6.googleusercontent.com/yHvPhGXIpTCjPbDJ9BIRcZTCzm2-_j_Ouyx5ZhQAYlSe_f2AM6QB9Iiqu_qbZ3_KQ1_bVPw8Cs87dPfBFdbSEtteJ8Zf0tmtDNoIc1xMmne2ZvHp4dC5doFxZhJUBRyrssqJ_od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53" y="281354"/>
            <a:ext cx="8065477" cy="62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3314" name="Picture 2" descr="https://lh3.googleusercontent.com/RXriQVDRM_Aewq-n7ilMXQezcTHkREMhiJzKjkGFHAM1rBSNppHPvJSoSwDFD1Krx0mQYS_ZPLDHbX-oZN6lABw4riKNrPestoqEtuEtKyhylAgecyFezCULdR47QlL4BXoapP8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1" y="316523"/>
            <a:ext cx="81370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4338" name="Picture 2" descr="https://lh5.googleusercontent.com/dJLKZkxVD-WiHOU9gZ8n8sKZx11ry3KE7p5zFGxc4BgeZw_9qSO2iJEfR5n6PcILuvL_Wvo-H6NHTS3sRQVumMMcTuJw8BrHI_v54JStrVYj-GAzOOldSGGSyl-aW0KoeOsQIzQ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94" y="370315"/>
            <a:ext cx="8204693" cy="611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1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37" y="0"/>
            <a:ext cx="558412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59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9218" name="Picture 2" descr="https://lh6.googleusercontent.com/w8JkVjUxKJbBZABXJS-nM4dg_rRywwxPz9iJv3pbggeupveF6MgbA1fVLgJnMZxQDkRKt3eqwvqgEMgVAkqsGJDS8Jh0AmjNVUNj6aL6voOpSiO6EqcM4TOpaGbTvypUSLG_ah2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68922"/>
            <a:ext cx="8303650" cy="601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05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5362" name="Picture 2" descr="reate a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30" y="305186"/>
            <a:ext cx="7725508" cy="62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6386" name="Picture 2" descr="eport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422030"/>
            <a:ext cx="8373339" cy="59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68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7410" name="Picture 2" descr="elete 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07" y="375137"/>
            <a:ext cx="8986877" cy="53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5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8434" name="Picture 2" descr="eserve serv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22" y="398584"/>
            <a:ext cx="9144661" cy="539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7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46000">
                <a:srgbClr val="E358C4"/>
              </a:gs>
              <a:gs pos="100000">
                <a:schemeClr val="bg1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20482" name="Picture 2" descr="ancel reserv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38" y="1078523"/>
            <a:ext cx="9328604" cy="404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6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21506" name="Picture 2" descr="lass 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53" y="350797"/>
            <a:ext cx="8522677" cy="63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9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288218"/>
            <a:ext cx="1915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ER</a:t>
            </a:r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22530" name="Picture 2" descr="rdplus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88" y="480646"/>
            <a:ext cx="9941376" cy="546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41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Qualitative Requirement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389218" y="2314576"/>
            <a:ext cx="29601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Security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Authentication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Access Control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User’s Input Control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Integrity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9218" y="4042865"/>
            <a:ext cx="33752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Reliability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User’s Input Error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Hardware Failure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Security Breach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Consequence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2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Scheduling Constraints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0" name="Picture 2" descr="tarFit Gant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66" y="2355369"/>
            <a:ext cx="7896256" cy="439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42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h-TH" sz="3600" dirty="0" smtClean="0">
                <a:solidFill>
                  <a:schemeClr val="bg1"/>
                </a:solidFill>
              </a:rPr>
              <a:t>คุณเป็นคนที่เจอปัญหานี้อยู่หรือเปล่า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1000">
                <a:schemeClr val="accent4">
                  <a:lumMod val="0"/>
                  <a:lumOff val="100000"/>
                </a:schemeClr>
              </a:gs>
              <a:gs pos="9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2336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Staff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42373" y="2425251"/>
            <a:ext cx="1010725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H SarabunPSK" charset="0"/>
                <a:ea typeface="TH SarabunPSK" charset="0"/>
                <a:cs typeface="TH SarabunPSK" charset="0"/>
              </a:rPr>
              <a:t>ทีม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charset="0"/>
                <a:ea typeface="TH SarabunPSK" charset="0"/>
                <a:cs typeface="TH SarabunPSK" charset="0"/>
              </a:rPr>
              <a:t>ผู้พัฒนาระบบประกอบด้วยสมาชิกทั้งหมด8 คน แต่เนื่องจากระยะเวลาในการพัฒนา </a:t>
            </a:r>
            <a:endParaRPr kumimoji="0" lang="en-US" altLang="x-none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H SarabunPSK" charset="0"/>
              <a:ea typeface="TH SarabunPSK" charset="0"/>
              <a:cs typeface="TH SarabunPSK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H SarabunPSK" charset="0"/>
                <a:ea typeface="TH SarabunPSK" charset="0"/>
                <a:cs typeface="TH SarabunPSK" charset="0"/>
              </a:rPr>
              <a:t>ระบบ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charset="0"/>
                <a:ea typeface="TH SarabunPSK" charset="0"/>
                <a:cs typeface="TH SarabunPSK" charset="0"/>
              </a:rPr>
              <a:t>มีจำกัดอีกทั้งสมาชิกในทีมมีความเชี่ยวชาญแตกต่างกันจึงใช้โครงสร้างแบบ Controlled Decentralized โดยแบ่งหน้าที่สำหรับสมาชิกดังต่อไปนี้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charset="0"/>
                <a:ea typeface="TH SarabunPSK" charset="0"/>
                <a:cs typeface="TH SarabunPSK" charset="0"/>
              </a:rPr>
              <a:t>  </a:t>
            </a:r>
            <a:endParaRPr kumimoji="0" lang="x-none" altLang="x-none" sz="19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charset="0"/>
              <a:ea typeface="TH SarabunPSK" charset="0"/>
              <a:cs typeface="TH SarabunPSK" charset="0"/>
            </a:endParaRPr>
          </a:p>
        </p:txBody>
      </p:sp>
      <p:pic>
        <p:nvPicPr>
          <p:cNvPr id="1026" name="Picture 2" descr="roject S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83" y="3440914"/>
            <a:ext cx="5511549" cy="306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1000">
                <a:schemeClr val="accent4">
                  <a:lumMod val="0"/>
                  <a:lumOff val="100000"/>
                </a:schemeClr>
              </a:gs>
              <a:gs pos="9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2874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Resource Constraints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59354"/>
              </p:ext>
            </p:extLst>
          </p:nvPr>
        </p:nvGraphicFramePr>
        <p:xfrm>
          <a:off x="1806286" y="3100039"/>
          <a:ext cx="4496289" cy="2443480"/>
        </p:xfrm>
        <a:graphic>
          <a:graphicData uri="http://schemas.openxmlformats.org/drawingml/2006/table">
            <a:tbl>
              <a:tblPr/>
              <a:tblGrid>
                <a:gridCol w="1851315"/>
                <a:gridCol w="1285097"/>
                <a:gridCol w="1359877"/>
              </a:tblGrid>
              <a:tr h="30480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21212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Specification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Size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Minimum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Maximum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vCPU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32</a:t>
                      </a:r>
                      <a:endParaRPr lang="is-I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ECU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Variable</a:t>
                      </a:r>
                      <a:endParaRPr lang="en-U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104</a:t>
                      </a:r>
                      <a:endParaRPr lang="is-I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Memory (GiB)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244</a:t>
                      </a:r>
                      <a:endParaRPr lang="is-I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Storage EBS (GB)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16384</a:t>
                      </a:r>
                      <a:endParaRPr lang="is-IS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Instance Storage (GB)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EBS Only</a:t>
                      </a:r>
                      <a:endParaRPr lang="en-US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 X 320 SSD</a:t>
                      </a:r>
                      <a:endParaRPr lang="cs-CZ" dirty="0"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7731" y="2638528"/>
            <a:ext cx="11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Hardware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81321" y="2633478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Software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790" y="3098695"/>
            <a:ext cx="2645199" cy="26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3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Budget Constraints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8101" y="2019917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400" i="1" dirty="0" smtClean="0">
                <a:latin typeface="Avenir Book" charset="0"/>
                <a:ea typeface="Avenir Book" charset="0"/>
                <a:cs typeface="Avenir Book" charset="0"/>
              </a:rPr>
              <a:t>By Analyzed Function Point</a:t>
            </a:r>
            <a:endParaRPr lang="en-US" sz="1400" i="1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7505"/>
              </p:ext>
            </p:extLst>
          </p:nvPr>
        </p:nvGraphicFramePr>
        <p:xfrm>
          <a:off x="2576879" y="2396515"/>
          <a:ext cx="7038242" cy="4353368"/>
        </p:xfrm>
        <a:graphic>
          <a:graphicData uri="http://schemas.openxmlformats.org/drawingml/2006/table">
            <a:tbl>
              <a:tblPr/>
              <a:tblGrid>
                <a:gridCol w="1669102"/>
                <a:gridCol w="1073828"/>
                <a:gridCol w="1073828"/>
                <a:gridCol w="1073828"/>
                <a:gridCol w="1073828"/>
                <a:gridCol w="1073828"/>
              </a:tblGrid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Function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type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Count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#DET</a:t>
                      </a:r>
                      <a:endParaRPr lang="da-DK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#FTR</a:t>
                      </a:r>
                      <a:endParaRPr lang="uk-UA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3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#RET</a:t>
                      </a:r>
                      <a:endParaRPr lang="uk-UA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Login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Registration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7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Reset Password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Create Service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Edit Service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Search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3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Show Service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EO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Search Filter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Booking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Payment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EIF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4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4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Review Form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3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View Booking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EO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Edit Booking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Delete Review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78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Report Review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77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Logout</a:t>
                      </a:r>
                      <a:endParaRPr lang="en-US" sz="1700" dirty="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 sz="1700" dirty="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 dirty="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-</a:t>
                      </a:r>
                      <a:endParaRPr lang="mr-IN" sz="1700" dirty="0">
                        <a:effectLst/>
                      </a:endParaRPr>
                    </a:p>
                  </a:txBody>
                  <a:tcPr marL="23344" marR="23344" marT="23344" marB="23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39615" y="271340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8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336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Budget Constraints (con.)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669925"/>
              </p:ext>
            </p:extLst>
          </p:nvPr>
        </p:nvGraphicFramePr>
        <p:xfrm>
          <a:off x="2197588" y="2420027"/>
          <a:ext cx="7581900" cy="2641600"/>
        </p:xfrm>
        <a:graphic>
          <a:graphicData uri="http://schemas.openxmlformats.org/drawingml/2006/table">
            <a:tbl>
              <a:tblPr/>
              <a:tblGrid>
                <a:gridCol w="1524000"/>
                <a:gridCol w="1270000"/>
                <a:gridCol w="266700"/>
                <a:gridCol w="1270000"/>
                <a:gridCol w="355600"/>
                <a:gridCol w="1270000"/>
                <a:gridCol w="355600"/>
                <a:gridCol w="1270000"/>
              </a:tblGrid>
              <a:tr h="19050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Type of Component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Complexity of Components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Avg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18</a:t>
                      </a:r>
                      <a:endParaRPr lang="fi-FI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x3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x4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x6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62</a:t>
                      </a:r>
                      <a:endParaRPr lang="is-I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EO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x4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x7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EQ</a:t>
                      </a:r>
                      <a:endParaRPr lang="fr-FR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x3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x4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x6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ILF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x7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x10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x15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EIF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x7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x10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gridSpan="7"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Total unadjusted functional point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75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gridSpan="7"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Complexity adjustment values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gridSpan="7"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Total adjusted functional point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54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39615" y="271340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9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21466" y="1962028"/>
            <a:ext cx="336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Budget Constraints (con.)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79186"/>
              </p:ext>
            </p:extLst>
          </p:nvPr>
        </p:nvGraphicFramePr>
        <p:xfrm>
          <a:off x="2142758" y="2475890"/>
          <a:ext cx="7692903" cy="2839720"/>
        </p:xfrm>
        <a:graphic>
          <a:graphicData uri="http://schemas.openxmlformats.org/drawingml/2006/table">
            <a:tbl>
              <a:tblPr/>
              <a:tblGrid>
                <a:gridCol w="3947063"/>
                <a:gridCol w="3745840"/>
              </a:tblGrid>
              <a:tr h="3556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212121"/>
                          </a:solidFill>
                          <a:effectLst/>
                          <a:latin typeface="TH SarabunPSK" charset="0"/>
                        </a:rPr>
                        <a:t>Specification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Size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vCPU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ECU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2</a:t>
                      </a:r>
                      <a:endParaRPr lang="is-I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Memory (GiB)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4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Storage EBS (GB)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48</a:t>
                      </a:r>
                      <a:endParaRPr lang="is-I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Instance Storage (GB)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EBS only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ราคา</a:t>
                      </a:r>
                      <a:endParaRPr lang="th-TH" sz="2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charset="0"/>
                        </a:rPr>
                        <a:t>5,165 บาทต่อเดือน</a:t>
                      </a:r>
                      <a:endParaRPr lang="th-TH" sz="2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87488" y="5581118"/>
            <a:ext cx="11217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Summary cost is </a:t>
            </a:r>
            <a:r>
              <a:rPr lang="th-TH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427,000 </a:t>
            </a:r>
            <a:r>
              <a:rPr lang="en-US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baht and </a:t>
            </a:r>
            <a:r>
              <a:rPr lang="th-TH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5,165 </a:t>
            </a:r>
            <a:r>
              <a:rPr lang="en-US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baht per month is</a:t>
            </a:r>
            <a:r>
              <a:rPr lang="th-TH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</a:t>
            </a:r>
            <a:r>
              <a:rPr lang="th-TH" sz="2400" b="1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2400" b="1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erational</a:t>
            </a:r>
            <a:r>
              <a:rPr lang="th-TH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th-TH" sz="2400" b="1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cost</a:t>
            </a:r>
            <a:r>
              <a:rPr lang="en-US" sz="2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8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39615" y="271340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Avenir Book" charset="0"/>
                <a:ea typeface="Avenir Book" charset="0"/>
                <a:cs typeface="Avenir Book" charset="0"/>
              </a:rPr>
              <a:t>Constraints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3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100000">
                <a:srgbClr val="00B050"/>
              </a:gs>
              <a:gs pos="6500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20000"/>
                  <a:lumOff val="8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Benefits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85585" y="1981584"/>
            <a:ext cx="783740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H SarabunPSK" charset="0"/>
                <a:ea typeface="TH SarabunPSK" charset="0"/>
                <a:cs typeface="TH SarabunPSK" charset="0"/>
              </a:rPr>
              <a:t>Tangible benefits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สามารถ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หักค่า </a:t>
            </a:r>
            <a:r>
              <a:rPr lang="th-TH" sz="2400" dirty="0" err="1">
                <a:latin typeface="TH SarabunPSK" charset="0"/>
                <a:ea typeface="TH SarabunPSK" charset="0"/>
                <a:cs typeface="TH SarabunPSK" charset="0"/>
              </a:rPr>
              <a:t>commission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 เพื่อเป็นกำไรให้กับผู้พัฒนาระบบ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ลดต้นทุนให้กับเทรนเนอร์ในการหาผู้มาใช้บริการ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ลดต้นทุนให้กับผู้ใช้บริการในการหาเทรนเนอร์ที่ตรงตามความ</a:t>
            </a: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ต้องการ</a:t>
            </a:r>
            <a:endParaRPr lang="en-US" sz="2400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en-US" sz="2400" b="1" dirty="0" smtClean="0">
                <a:latin typeface="TH SarabunPSK" charset="0"/>
                <a:ea typeface="TH SarabunPSK" charset="0"/>
                <a:cs typeface="TH SarabunPSK" charset="0"/>
              </a:rPr>
              <a:t>Intangible benefits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เป็น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ตลาดกลางสำหรับ เทรนเนอร์ที่ต้องการสอน กับ ผู้ที่ต้องการใช้บริการเทรนเนอร์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ลดเวลาสำหรับผู้ใช้บริการในการหาเทรนเนอร์ที่ตรงตามความต้องการ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ผู้ใช้บริการ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ชำระเงินได้อย่างสะดวกสบายมากขึ้น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เทรนเนอร์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ได้รับค่าบริการอย่างถูกต้องมากขึ้น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เพิ่มช่องทางการหาผู้มาใช้บริการให้กับเทรนเนอร์</a:t>
            </a:r>
          </a:p>
          <a:p>
            <a:pPr marL="342900" indent="-342900">
              <a:buFont typeface="Arial" charset="0"/>
              <a:buChar char="•"/>
            </a:pP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ช่วยเพิ่มช่อง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ทางและตัวเลือกให้กับผู้ใช้บริการในการเลือกเทรนเนอร์ที่ตรงตามความต้องการ </a:t>
            </a:r>
            <a:endParaRPr lang="en-US" sz="2400" dirty="0">
              <a:latin typeface="TH SarabunPSK" charset="0"/>
              <a:ea typeface="TH SarabunPSK" charset="0"/>
              <a:cs typeface="TH SarabunP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50000"/>
                </a:schemeClr>
              </a:gs>
              <a:gs pos="65000">
                <a:schemeClr val="accent4">
                  <a:lumMod val="75000"/>
                </a:schemeClr>
              </a:gs>
              <a:gs pos="26000">
                <a:schemeClr val="accent4">
                  <a:lumMod val="60000"/>
                  <a:lumOff val="4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Documentation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85585" y="1981584"/>
            <a:ext cx="921277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6.1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Problem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Statement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Document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th-TH" sz="2400" b="1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เป็นเอกสารระบุปัญหาที่มีอยู่ในปัจจุบัน โดยแสดงรายละเอียดของระบบ</a:t>
            </a: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ใหม่</a:t>
            </a:r>
            <a:endParaRPr lang="en-US" sz="2400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ปัญหา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วัตถุประสงค์ แนวทางในการพัฒนา ขอบเขตความสามารถของระบบ</a:t>
            </a:r>
            <a:endParaRPr lang="th-TH" sz="2400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6.2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Requirement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Specification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Document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th-TH" sz="2400" b="1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เป็นเอกสารที่ระบุถึงความต้องการของลูกค้า ทำให้ผู้พัฒนาระบบและลูกค้ามีความเข้าใจ</a:t>
            </a: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ตรงกัน</a:t>
            </a:r>
            <a:endParaRPr lang="en-US" sz="2400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ช่วย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ให้สามารถที่จะพัฒนาระบบให้สามารถตอบสนองความต้องการของลูกค้าได้อย่างถูกต้อง</a:t>
            </a:r>
            <a:endParaRPr lang="th-TH" sz="2400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6.3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Design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Document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th-TH" sz="2400" b="1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เป็นเอกสารแสดงการออกแบบระบบของคณะผู้จัดทำในด้าน</a:t>
            </a:r>
            <a:r>
              <a:rPr lang="th-TH" sz="2400" dirty="0" err="1">
                <a:latin typeface="TH SarabunPSK" charset="0"/>
                <a:ea typeface="TH SarabunPSK" charset="0"/>
                <a:cs typeface="TH SarabunPSK" charset="0"/>
              </a:rPr>
              <a:t>ต่างๆ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 เช่น </a:t>
            </a:r>
            <a:endParaRPr lang="en-US" sz="2400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ส่วน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เชื่อมต่อประสานกับผู้ใช้ สถาปัตยกรรมของระบบ เป็นต้น</a:t>
            </a:r>
            <a:endParaRPr lang="th-TH" sz="2400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6.4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Testing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Plan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sz="2400" b="1" dirty="0" err="1">
                <a:latin typeface="TH SarabunPSK" charset="0"/>
                <a:ea typeface="TH SarabunPSK" charset="0"/>
                <a:cs typeface="TH SarabunPSK" charset="0"/>
              </a:rPr>
              <a:t>Document</a:t>
            </a:r>
            <a:r>
              <a:rPr lang="th-TH" sz="2400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th-TH" sz="2400" b="1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เป็นเอกสารที่จะแสดงถึงแผนการทดสอบระบบ รวมถึงคู่มือการใช้งานสำหรับผู้ดูแล</a:t>
            </a: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ระ</a:t>
            </a:r>
            <a:r>
              <a:rPr lang="th-TH" sz="2400" dirty="0" err="1" smtClean="0">
                <a:latin typeface="TH SarabunPSK" charset="0"/>
                <a:ea typeface="TH SarabunPSK" charset="0"/>
                <a:cs typeface="TH SarabunPSK" charset="0"/>
              </a:rPr>
              <a:t>บ</a:t>
            </a:r>
            <a:endParaRPr lang="en-US" sz="2400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dirty="0" err="1" smtClean="0">
                <a:latin typeface="TH SarabunPSK" charset="0"/>
                <a:ea typeface="TH SarabunPSK" charset="0"/>
                <a:cs typeface="TH SarabunPSK" charset="0"/>
              </a:rPr>
              <a:t>บ</a:t>
            </a:r>
            <a:r>
              <a:rPr lang="th-TH" sz="2400" dirty="0" smtClean="0">
                <a:latin typeface="TH SarabunPSK" charset="0"/>
                <a:ea typeface="TH SarabunPSK" charset="0"/>
                <a:cs typeface="TH SarabunPSK" charset="0"/>
              </a:rPr>
              <a:t>โดย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จะแสดงรายละเอียดของการติดตั้ง ดูแล และบัง</a:t>
            </a:r>
            <a:r>
              <a:rPr lang="th-TH" sz="2400" dirty="0" err="1">
                <a:latin typeface="TH SarabunPSK" charset="0"/>
                <a:ea typeface="TH SarabunPSK" charset="0"/>
                <a:cs typeface="TH SarabunPSK" charset="0"/>
              </a:rPr>
              <a:t>รุง</a:t>
            </a:r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>รักษาระบบ และคู่มือการใช้งานระบบสำหรับผู้ใช้งานทั่วไป</a:t>
            </a:r>
            <a:endParaRPr lang="th-TH" sz="2400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sz="2400" dirty="0">
                <a:latin typeface="TH SarabunPSK" charset="0"/>
                <a:ea typeface="TH SarabunPSK" charset="0"/>
                <a:cs typeface="TH SarabunPSK" charset="0"/>
              </a:rPr>
              <a:t/>
            </a:r>
            <a:br>
              <a:rPr lang="th-TH" sz="2400" dirty="0">
                <a:latin typeface="TH SarabunPSK" charset="0"/>
                <a:ea typeface="TH SarabunPSK" charset="0"/>
                <a:cs typeface="TH SarabunPSK" charset="0"/>
              </a:rPr>
            </a:br>
            <a:endParaRPr lang="en-US" sz="2400" dirty="0">
              <a:latin typeface="TH SarabunPSK" charset="0"/>
              <a:ea typeface="TH SarabunPSK" charset="0"/>
              <a:cs typeface="TH SarabunP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Human Factors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91" y="2426582"/>
            <a:ext cx="1934308" cy="1450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905" y="2557560"/>
            <a:ext cx="6307015" cy="12614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557" y="2608768"/>
            <a:ext cx="1086361" cy="1086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831" y="4685835"/>
            <a:ext cx="3333581" cy="1963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69701" y="613656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914400" fontAlgn="base"/>
            <a:r>
              <a:rPr lang="en-US" sz="36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1 </a:t>
            </a:r>
            <a:r>
              <a:rPr lang="en-US" sz="3600" b="1" dirty="0" smtClean="0">
                <a:latin typeface="Avenir Book" charset="0"/>
                <a:ea typeface="Avenir Book" charset="0"/>
                <a:cs typeface="Avenir Book" charset="0"/>
              </a:rPr>
              <a:t>Day</a:t>
            </a:r>
            <a:endParaRPr lang="en-US" sz="36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4606914" y="1821711"/>
            <a:ext cx="2649416" cy="494340"/>
          </a:xfrm>
          <a:prstGeom prst="roundRect">
            <a:avLst>
              <a:gd name="adj" fmla="val 474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User Experience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31239" y="4005229"/>
            <a:ext cx="2649416" cy="494340"/>
          </a:xfrm>
          <a:prstGeom prst="roundRect">
            <a:avLst>
              <a:gd name="adj" fmla="val 474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Admin Training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Acceptance Criteria</a:t>
            </a:r>
            <a:endParaRPr lang="en-US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48388" y="2322673"/>
            <a:ext cx="755527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charset="0"/>
                <a:ea typeface="TH SarabunPSK" charset="0"/>
                <a:cs typeface="TH SarabunPSK" charset="0"/>
              </a:rPr>
              <a:t>8.1 </a:t>
            </a:r>
            <a:r>
              <a:rPr lang="th-TH" b="1" dirty="0" err="1" smtClean="0">
                <a:latin typeface="TH SarabunPSK" charset="0"/>
                <a:ea typeface="TH SarabunPSK" charset="0"/>
                <a:cs typeface="TH SarabunPSK" charset="0"/>
              </a:rPr>
              <a:t>Unit</a:t>
            </a:r>
            <a:r>
              <a:rPr lang="th-TH" b="1" dirty="0" smtClean="0">
                <a:latin typeface="TH SarabunPSK" charset="0"/>
                <a:ea typeface="TH SarabunPSK" charset="0"/>
                <a:cs typeface="TH SarabunPSK" charset="0"/>
              </a:rPr>
              <a:t>-</a:t>
            </a:r>
            <a:r>
              <a:rPr lang="th-TH" b="1" dirty="0" err="1" smtClean="0">
                <a:latin typeface="TH SarabunPSK" charset="0"/>
                <a:ea typeface="TH SarabunPSK" charset="0"/>
                <a:cs typeface="TH SarabunPSK" charset="0"/>
              </a:rPr>
              <a:t>Testing</a:t>
            </a:r>
            <a:endParaRPr lang="en-US" b="1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ใช้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ตรวจสอบฟังก์ชันงานในฟังก์ชัน</a:t>
            </a:r>
            <a:r>
              <a:rPr lang="th-TH" dirty="0" err="1">
                <a:latin typeface="TH SarabunPSK" charset="0"/>
                <a:ea typeface="TH SarabunPSK" charset="0"/>
                <a:cs typeface="TH SarabunPSK" charset="0"/>
              </a:rPr>
              <a:t>ต่างๆ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ว่าสามารถทำงานได้ถูกต้องตามที่ได้ออกแบบไว้หรือไม่โดยใช้การ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ทดสอบ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แบบ</a:t>
            </a:r>
            <a:r>
              <a:rPr lang="th-TH" dirty="0" err="1" smtClean="0">
                <a:latin typeface="TH SarabunPSK" charset="0"/>
                <a:ea typeface="TH SarabunPSK" charset="0"/>
                <a:cs typeface="TH SarabunPSK" charset="0"/>
              </a:rPr>
              <a:t>black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-</a:t>
            </a:r>
            <a:r>
              <a:rPr lang="th-TH" dirty="0" err="1" smtClean="0">
                <a:latin typeface="TH SarabunPSK" charset="0"/>
                <a:ea typeface="TH SarabunPSK" charset="0"/>
                <a:cs typeface="TH SarabunPSK" charset="0"/>
              </a:rPr>
              <a:t>box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ซึ่งจะสนใจที่ผลลัพธ์ของการทำงานเป็นหลัก ถ้ามีฟังก์ชันการใช้งานไหนจำเป็นต้องใช้งานร่วมกับฟังก์ชันอื่น 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จะ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มี</a:t>
            </a:r>
            <a:r>
              <a:rPr lang="th-TH" dirty="0" err="1">
                <a:latin typeface="TH SarabunPSK" charset="0"/>
                <a:ea typeface="TH SarabunPSK" charset="0"/>
                <a:cs typeface="TH SarabunPSK" charset="0"/>
              </a:rPr>
              <a:t>การทำ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การจำลองการทำงานของฟังก์ชันส่วนนั้นแทนไปก่อน ซึ่งทางผู้พัฒนาซอฟต์แวร์ได้ออกแบบไว้ดังนี้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b="1" dirty="0" smtClean="0">
                <a:latin typeface="TH SarabunPSK" charset="0"/>
                <a:ea typeface="TH SarabunPSK" charset="0"/>
                <a:cs typeface="TH SarabunPSK" charset="0"/>
              </a:rPr>
              <a:t>8.2 </a:t>
            </a:r>
            <a:r>
              <a:rPr lang="th-TH" b="1" dirty="0" err="1">
                <a:latin typeface="TH SarabunPSK" charset="0"/>
                <a:ea typeface="TH SarabunPSK" charset="0"/>
                <a:cs typeface="TH SarabunPSK" charset="0"/>
              </a:rPr>
              <a:t>Integration</a:t>
            </a:r>
            <a:r>
              <a:rPr lang="th-TH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b="1" dirty="0" err="1">
                <a:latin typeface="TH SarabunPSK" charset="0"/>
                <a:ea typeface="TH SarabunPSK" charset="0"/>
                <a:cs typeface="TH SarabunPSK" charset="0"/>
              </a:rPr>
              <a:t>Test</a:t>
            </a:r>
            <a:r>
              <a:rPr lang="th-TH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th-TH" b="1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ใช้ตรวจสอบการทำงานในภาพรวมของระบบ ซึ่งทางทีมผู้พัฒนาได้เลือกการทดสอบแบบ Big-</a:t>
            </a:r>
            <a:r>
              <a:rPr lang="th-TH" dirty="0" err="1">
                <a:latin typeface="TH SarabunPSK" charset="0"/>
                <a:ea typeface="TH SarabunPSK" charset="0"/>
                <a:cs typeface="TH SarabunPSK" charset="0"/>
              </a:rPr>
              <a:t>Bang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เพราะ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ตัวระบบมีขนาดไม่ใหญ่มากทำให้การทดสอบในรูปแบนี้มีความรวดเร็วและอยู่ในเกณฑ์ที่ยอมรับได้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b="1" dirty="0">
                <a:latin typeface="TH SarabunPSK" charset="0"/>
                <a:ea typeface="TH SarabunPSK" charset="0"/>
                <a:cs typeface="TH SarabunPSK" charset="0"/>
              </a:rPr>
              <a:t>8.3 System </a:t>
            </a:r>
            <a:r>
              <a:rPr lang="th-TH" b="1" dirty="0" err="1">
                <a:latin typeface="TH SarabunPSK" charset="0"/>
                <a:ea typeface="TH SarabunPSK" charset="0"/>
                <a:cs typeface="TH SarabunPSK" charset="0"/>
              </a:rPr>
              <a:t>Test</a:t>
            </a:r>
            <a:r>
              <a:rPr lang="th-TH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th-TH" b="1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ได้มี</a:t>
            </a:r>
            <a:r>
              <a:rPr lang="th-TH" dirty="0" err="1">
                <a:latin typeface="TH SarabunPSK" charset="0"/>
                <a:ea typeface="TH SarabunPSK" charset="0"/>
                <a:cs typeface="TH SarabunPSK" charset="0"/>
              </a:rPr>
              <a:t>การทำ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ทวนสอบ </a:t>
            </a:r>
            <a:r>
              <a:rPr lang="th-TH" dirty="0" err="1">
                <a:latin typeface="TH SarabunPSK" charset="0"/>
                <a:ea typeface="TH SarabunPSK" charset="0"/>
                <a:cs typeface="TH SarabunPSK" charset="0"/>
              </a:rPr>
              <a:t>Functional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 และ </a:t>
            </a:r>
            <a:r>
              <a:rPr lang="th-TH" dirty="0" err="1">
                <a:latin typeface="TH SarabunPSK" charset="0"/>
                <a:ea typeface="TH SarabunPSK" charset="0"/>
                <a:cs typeface="TH SarabunPSK" charset="0"/>
              </a:rPr>
              <a:t>Non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-</a:t>
            </a:r>
            <a:r>
              <a:rPr lang="th-TH" dirty="0" err="1">
                <a:latin typeface="TH SarabunPSK" charset="0"/>
                <a:ea typeface="TH SarabunPSK" charset="0"/>
                <a:cs typeface="TH SarabunPSK" charset="0"/>
              </a:rPr>
              <a:t>Functional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 (</a:t>
            </a:r>
            <a:r>
              <a:rPr lang="th-TH" dirty="0" err="1">
                <a:latin typeface="TH SarabunPSK" charset="0"/>
                <a:ea typeface="TH SarabunPSK" charset="0"/>
                <a:cs typeface="TH SarabunPSK" charset="0"/>
              </a:rPr>
              <a:t>Qualitative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) </a:t>
            </a:r>
            <a:r>
              <a:rPr lang="th-TH" dirty="0" err="1" smtClean="0">
                <a:latin typeface="TH SarabunPSK" charset="0"/>
                <a:ea typeface="TH SarabunPSK" charset="0"/>
                <a:cs typeface="TH SarabunPSK" charset="0"/>
              </a:rPr>
              <a:t>Requirements</a:t>
            </a:r>
            <a:endParaRPr lang="en-US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เพื่อให้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ครบตามที่ได้กำหนดไว้ก่อนส่งมอบงาน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b="1" dirty="0">
                <a:latin typeface="TH SarabunPSK" charset="0"/>
                <a:ea typeface="TH SarabunPSK" charset="0"/>
                <a:cs typeface="TH SarabunPSK" charset="0"/>
              </a:rPr>
              <a:t>8.4 </a:t>
            </a:r>
            <a:r>
              <a:rPr lang="th-TH" b="1" dirty="0" err="1">
                <a:latin typeface="TH SarabunPSK" charset="0"/>
                <a:ea typeface="TH SarabunPSK" charset="0"/>
                <a:cs typeface="TH SarabunPSK" charset="0"/>
              </a:rPr>
              <a:t>Acceptance</a:t>
            </a:r>
            <a:r>
              <a:rPr lang="th-TH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b="1" dirty="0" err="1">
                <a:latin typeface="TH SarabunPSK" charset="0"/>
                <a:ea typeface="TH SarabunPSK" charset="0"/>
                <a:cs typeface="TH SarabunPSK" charset="0"/>
              </a:rPr>
              <a:t>Test</a:t>
            </a:r>
            <a:r>
              <a:rPr lang="th-TH" b="1" dirty="0">
                <a:latin typeface="TH SarabunPSK" charset="0"/>
                <a:ea typeface="TH SarabunPSK" charset="0"/>
                <a:cs typeface="TH SarabunPSK" charset="0"/>
              </a:rPr>
              <a:t> </a:t>
            </a:r>
            <a:endParaRPr lang="th-TH" b="1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เมื่อการพัฒนาระบบเสร็จสิ้น จะต้องมีการทดสอบระบบร่วมกับผู้ใช้งานเพื่อให้รู้ว่าระบบที่ออกแบบ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มานั้นมีการทำงานตรงตามความต้องการข้อมูลหรือไม่ รวมถึงเป็นการตรวจสอบข้อผิดพลาดของระบบไปในตัวด้วย</a:t>
            </a:r>
            <a:endParaRPr lang="th-TH" dirty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/>
            </a:r>
            <a:br>
              <a:rPr lang="th-TH" dirty="0">
                <a:latin typeface="TH SarabunPSK" charset="0"/>
                <a:ea typeface="TH SarabunPSK" charset="0"/>
                <a:cs typeface="TH SarabunPSK" charset="0"/>
              </a:rPr>
            </a:br>
            <a:endParaRPr lang="en-US" dirty="0">
              <a:latin typeface="TH SarabunPSK" charset="0"/>
              <a:ea typeface="TH SarabunPSK" charset="0"/>
              <a:cs typeface="TH SarabunP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161606" y="1562902"/>
            <a:ext cx="2005629" cy="20056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9" y="-25789"/>
            <a:ext cx="9902435" cy="68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4534" y="2639092"/>
            <a:ext cx="10515600" cy="1325563"/>
          </a:xfrm>
        </p:spPr>
        <p:txBody>
          <a:bodyPr>
            <a:noAutofit/>
          </a:bodyPr>
          <a:lstStyle/>
          <a:p>
            <a:r>
              <a:rPr lang="th-TH" sz="6000" dirty="0" smtClean="0"/>
              <a:t>คุณออกกำลังกาย</a:t>
            </a:r>
            <a:r>
              <a:rPr lang="th-TH" sz="9600" dirty="0" smtClean="0">
                <a:solidFill>
                  <a:srgbClr val="FF0000"/>
                </a:solidFill>
              </a:rPr>
              <a:t>ครั้งล่าสุด</a:t>
            </a:r>
            <a:r>
              <a:rPr lang="th-TH" sz="6000" dirty="0" smtClean="0"/>
              <a:t>เมื่อไหร่?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859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638492" y="111861"/>
            <a:ext cx="6625823" cy="662582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83" y="387286"/>
            <a:ext cx="4582640" cy="53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71340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Functional Requirement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939" y="2482467"/>
            <a:ext cx="52361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register as Trainer or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User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login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to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 system.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edit their user information.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reset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password.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Trainers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create.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Trainers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edit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their service.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search service.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view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service.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Visitors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Members can use filters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to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search.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94680" y="2620966"/>
            <a:ext cx="48942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reserve services.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pay a service cost by E-payment.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rate and review services.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view their reservation.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Users can cancel their reservation.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Admin can delete reviews.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Member can report reviews.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Member can Logout.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4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" y="5824595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Use case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5" y="253913"/>
            <a:ext cx="7520597" cy="64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2050" name="Picture 2" descr="egi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227" y="185351"/>
            <a:ext cx="4825212" cy="656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0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9"/>
            <a:ext cx="1915297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918886"/>
            <a:ext cx="1915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Activity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85" y="6136568"/>
            <a:ext cx="525879" cy="613315"/>
          </a:xfrm>
          <a:prstGeom prst="rect">
            <a:avLst/>
          </a:prstGeom>
          <a:ln>
            <a:noFill/>
          </a:ln>
        </p:spPr>
      </p:pic>
      <p:pic>
        <p:nvPicPr>
          <p:cNvPr id="3078" name="Picture 6" descr="eset Pass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92" y="566574"/>
            <a:ext cx="9091822" cy="108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t Account Inform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962" y="2365921"/>
            <a:ext cx="9078975" cy="170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ate a servic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962" y="4782065"/>
            <a:ext cx="9124883" cy="113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980</Words>
  <Application>Microsoft Macintosh PowerPoint</Application>
  <PresentationFormat>Widescreen</PresentationFormat>
  <Paragraphs>326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Angsana New</vt:lpstr>
      <vt:lpstr>Avenir Book</vt:lpstr>
      <vt:lpstr>Calibri</vt:lpstr>
      <vt:lpstr>Calibri Light</vt:lpstr>
      <vt:lpstr>Cordia New</vt:lpstr>
      <vt:lpstr>Mangal</vt:lpstr>
      <vt:lpstr>TH SarabunPSK</vt:lpstr>
      <vt:lpstr>Arial</vt:lpstr>
      <vt:lpstr>Office Theme</vt:lpstr>
      <vt:lpstr>คุณอยากมีหุ่นแบบไหน?</vt:lpstr>
      <vt:lpstr>PowerPoint Presentation</vt:lpstr>
      <vt:lpstr>คุณเป็นคนที่เจอปัญหานี้อยู่หรือเปล่า</vt:lpstr>
      <vt:lpstr>คุณออกกำลังกายครั้งล่าสุดเมื่อไหร่?</vt:lpstr>
      <vt:lpstr>PowerPoint Presentation</vt:lpstr>
      <vt:lpstr>Functional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Qualitative Requirement</vt:lpstr>
      <vt:lpstr>Constraints</vt:lpstr>
      <vt:lpstr>Constraints</vt:lpstr>
      <vt:lpstr>Constraints</vt:lpstr>
      <vt:lpstr>PowerPoint Presentation</vt:lpstr>
      <vt:lpstr>PowerPoint Presentation</vt:lpstr>
      <vt:lpstr>PowerPoint Presentation</vt:lpstr>
      <vt:lpstr>Benefits</vt:lpstr>
      <vt:lpstr>Documentation</vt:lpstr>
      <vt:lpstr>Human Factors</vt:lpstr>
      <vt:lpstr>Acceptance Criteria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Thanet  Sirichanyaphong</dc:creator>
  <cp:lastModifiedBy>Thanet  Sirichanyaphong</cp:lastModifiedBy>
  <cp:revision>18</cp:revision>
  <dcterms:created xsi:type="dcterms:W3CDTF">2017-09-18T10:41:54Z</dcterms:created>
  <dcterms:modified xsi:type="dcterms:W3CDTF">2017-09-19T01:15:36Z</dcterms:modified>
</cp:coreProperties>
</file>